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2238E5-D978-4401-9A4C-C600A7D6D047}">
  <a:tblStyle styleId="{C82238E5-D978-4401-9A4C-C600A7D6D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77a0e138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677a0e138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d2a6a78f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d2a6a78f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d54754e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d54754e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dc0c8ae1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dc0c8ae1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d54754e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d54754e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d54754e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d54754e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d54754e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d54754e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d2a6a78f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d2a6a78f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dc6e5401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dc6e5401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d54754e2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d54754e2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b91b7cd7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b91b7cd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98f852fb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98f852fb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c1f492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c1f492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c1f4927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c1f4927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c1f4927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6c1f4927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b91b7cd7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b91b7cd7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b91b7cd7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b91b7cd7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b91b7cd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6b91b7cd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6b91b7cd7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6b91b7cd7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d2a6a78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d2a6a78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d3ac6706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d3ac6706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b95b9163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6b95b9163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e4e0558c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e4e0558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b95b9163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6b95b916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d73a2edf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d73a2edf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d3ac6706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d3ac6706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d73a2ed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d73a2ed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d73a2edf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d73a2edf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d73a2edf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d73a2edf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98f852fb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698f852fb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6e47f232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6e47f232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c09ab11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c09ab1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d73a2edf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5d73a2edf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aa33754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aa33754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d54754e2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d54754e2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d54754e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d54754e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d2a6a78f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d2a6a78f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98f852f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98f852f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d54754e2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d54754e2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89444"/>
          <a:stretch/>
        </p:blipFill>
        <p:spPr>
          <a:xfrm>
            <a:off x="1" y="4797250"/>
            <a:ext cx="9141806" cy="345662"/>
          </a:xfrm>
          <a:custGeom>
            <a:rect b="b" l="l" r="r" t="t"/>
            <a:pathLst>
              <a:path extrusionOk="0" h="723900" w="9141806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17565" l="9057" r="0" t="16571"/>
          <a:stretch/>
        </p:blipFill>
        <p:spPr>
          <a:xfrm>
            <a:off x="-6306" y="1"/>
            <a:ext cx="7550187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type="ctrTitle"/>
          </p:nvPr>
        </p:nvSpPr>
        <p:spPr>
          <a:xfrm>
            <a:off x="186493" y="1431119"/>
            <a:ext cx="67005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432148" y="3073984"/>
            <a:ext cx="4413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228451" y="3069221"/>
            <a:ext cx="120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Presenter:</a:t>
            </a:r>
            <a:endParaRPr sz="1100"/>
          </a:p>
        </p:txBody>
      </p:sp>
      <p:sp>
        <p:nvSpPr>
          <p:cNvPr id="56" name="Google Shape;56;p13"/>
          <p:cNvSpPr txBox="1"/>
          <p:nvPr/>
        </p:nvSpPr>
        <p:spPr>
          <a:xfrm>
            <a:off x="228451" y="3446350"/>
            <a:ext cx="972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Advisor:</a:t>
            </a:r>
            <a:endParaRPr sz="1100"/>
          </a:p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1432147" y="3458037"/>
            <a:ext cx="441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58" name="Google Shape;58;p13"/>
          <p:cNvGrpSpPr/>
          <p:nvPr/>
        </p:nvGrpSpPr>
        <p:grpSpPr>
          <a:xfrm>
            <a:off x="7806053" y="3148635"/>
            <a:ext cx="984900" cy="1727982"/>
            <a:chOff x="10397171" y="3603780"/>
            <a:chExt cx="1582932" cy="2777213"/>
          </a:xfrm>
        </p:grpSpPr>
        <p:pic>
          <p:nvPicPr>
            <p:cNvPr id="59" name="Google Shape;59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434861" y="4877241"/>
              <a:ext cx="1545242" cy="1503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97171" y="3603780"/>
              <a:ext cx="1551307" cy="15521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" name="Google Shape;61;p13"/>
          <p:cNvCxnSpPr/>
          <p:nvPr/>
        </p:nvCxnSpPr>
        <p:spPr>
          <a:xfrm>
            <a:off x="-6306" y="3016414"/>
            <a:ext cx="7678800" cy="0"/>
          </a:xfrm>
          <a:prstGeom prst="straightConnector1">
            <a:avLst/>
          </a:prstGeom>
          <a:noFill/>
          <a:ln cap="flat" cmpd="sng" w="214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orangebabyb/hello-physicsnemo-sym/tree/main/darcy_AFNO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nvidia.com/deeplearning/physicsnemo/physicsnemo-sym/api/physicsnemo.sym.html#physicsnemo.sym.node.Node" TargetMode="External"/><Relationship Id="rId4" Type="http://schemas.openxmlformats.org/officeDocument/2006/relationships/hyperlink" Target="https://docs.nvidia.com/deeplearning/physicsnemo/physicsnemo-sym/api/physicsnemo.sym.loss.html#physicsnemo.sym.loss.loss.Loss" TargetMode="External"/><Relationship Id="rId5" Type="http://schemas.openxmlformats.org/officeDocument/2006/relationships/hyperlink" Target="https://docs.nvidia.com/deeplearning/physicsnemo/physicsnemo-sym/api/physicsnemo.sym.html#physicsnemo.sym.node.Node" TargetMode="External"/><Relationship Id="rId6" Type="http://schemas.openxmlformats.org/officeDocument/2006/relationships/hyperlink" Target="https://docs.nvidia.com/deeplearning/physicsnemo/physicsnemo-sym/api/physicsnemo.sym.loss.html#physicsnemo.sym.loss.loss.Loss" TargetMode="External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ocs.nvidia.com/deeplearning/physicsnemo/physicsnemo-sym/api/physicsnemo.sym.html#physicsnemo.sym.node.Node" TargetMode="External"/><Relationship Id="rId4" Type="http://schemas.openxmlformats.org/officeDocument/2006/relationships/hyperlink" Target="https://docs.nvidia.com/deeplearning/physicsnemo/physicsnemo-sym/api/physicsnemo.sym.utils.html#physicsnemo.sym.utils.io.plotter.GridValidatorPlotter" TargetMode="External"/><Relationship Id="rId5" Type="http://schemas.openxmlformats.org/officeDocument/2006/relationships/hyperlink" Target="https://docs.nvidia.com/deeplearning/physicsnemo/physicsnemo-sym/api/physicsnemo.sym.html#physicsnemo.sym.node.Node" TargetMode="External"/><Relationship Id="rId6" Type="http://schemas.openxmlformats.org/officeDocument/2006/relationships/hyperlink" Target="https://docs.nvidia.com/deeplearning/physicsnemo/physicsnemo-sym/api/physicsnemo.sym.utils.html#physicsnemo.sym.utils.io.plotter.GridValidatorPlotter" TargetMode="External"/><Relationship Id="rId7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0" y="1803750"/>
            <a:ext cx="75978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600"/>
              <a:t>Darcy Flow with Adaptive Fourier Neural Operator</a:t>
            </a:r>
            <a:endParaRPr sz="32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1432148" y="3073984"/>
            <a:ext cx="4413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None/>
            </a:pPr>
            <a:r>
              <a:rPr lang="zh-TW"/>
              <a:t>黃薪橙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1432147" y="3458037"/>
            <a:ext cx="4414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800"/>
              <a:buNone/>
            </a:pPr>
            <a:r>
              <a:rPr lang="zh-TW"/>
              <a:t>洪仕軒 教授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243349" y="3853947"/>
            <a:ext cx="3318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Date : 2025/</a:t>
            </a:r>
            <a:r>
              <a:rPr lang="zh-TW" sz="1800">
                <a:solidFill>
                  <a:schemeClr val="lt1"/>
                </a:solidFill>
              </a:rPr>
              <a:t>7</a:t>
            </a: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zh-TW" sz="1800">
                <a:solidFill>
                  <a:schemeClr val="lt1"/>
                </a:solidFill>
              </a:rPr>
              <a:t>8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191525" y="95942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config_AFNO.yaml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250" y="782500"/>
            <a:ext cx="3393150" cy="47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Configuration</a:t>
            </a:r>
            <a:endParaRPr b="1" sz="2800"/>
          </a:p>
        </p:txBody>
      </p:sp>
      <p:cxnSp>
        <p:nvCxnSpPr>
          <p:cNvPr id="144" name="Google Shape;144;p23"/>
          <p:cNvCxnSpPr/>
          <p:nvPr/>
        </p:nvCxnSpPr>
        <p:spPr>
          <a:xfrm>
            <a:off x="1997575" y="2488975"/>
            <a:ext cx="1922700" cy="17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3"/>
          <p:cNvSpPr txBox="1"/>
          <p:nvPr/>
        </p:nvSpPr>
        <p:spPr>
          <a:xfrm>
            <a:off x="3960600" y="453925"/>
            <a:ext cx="436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  <a:highlight>
                  <a:srgbClr val="FFFFFF"/>
                </a:highlight>
              </a:rPr>
              <a:t>patch size,　e.g. 32, 16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46" name="Google Shape;146;p23"/>
          <p:cNvCxnSpPr/>
          <p:nvPr/>
        </p:nvCxnSpPr>
        <p:spPr>
          <a:xfrm flipH="1" rot="10800000">
            <a:off x="1981550" y="718300"/>
            <a:ext cx="1842600" cy="1530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 txBox="1"/>
          <p:nvPr/>
        </p:nvSpPr>
        <p:spPr>
          <a:xfrm>
            <a:off x="4000500" y="2488975"/>
            <a:ext cx="395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  <a:highlight>
                  <a:srgbClr val="FFFFFF"/>
                </a:highlight>
              </a:rPr>
              <a:t>Size of the latent embedded features for each patch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4">
            <a:alphaModFix/>
          </a:blip>
          <a:srcRect b="0" l="73707" r="0" t="0"/>
          <a:stretch/>
        </p:blipFill>
        <p:spPr>
          <a:xfrm>
            <a:off x="4220738" y="907450"/>
            <a:ext cx="151445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5">
            <a:alphaModFix/>
          </a:blip>
          <a:srcRect b="0" l="73124" r="0" t="0"/>
          <a:stretch/>
        </p:blipFill>
        <p:spPr>
          <a:xfrm>
            <a:off x="5831350" y="907438"/>
            <a:ext cx="1548025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2975" y="3261499"/>
            <a:ext cx="4201724" cy="13745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darcy_AFNO.py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9550" y="878625"/>
            <a:ext cx="6188875" cy="473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Loading data</a:t>
            </a:r>
            <a:endParaRPr b="1" sz="2800"/>
          </a:p>
        </p:txBody>
      </p:sp>
      <p:sp>
        <p:nvSpPr>
          <p:cNvPr id="159" name="Google Shape;159;p24"/>
          <p:cNvSpPr txBox="1"/>
          <p:nvPr/>
        </p:nvSpPr>
        <p:spPr>
          <a:xfrm>
            <a:off x="5609550" y="1985938"/>
            <a:ext cx="390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</a:rPr>
              <a:t>For each data includes: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196900" lvl="0" marL="2880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</a:rPr>
              <a:t>coeff : Permeability Field</a:t>
            </a:r>
            <a:endParaRPr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-196900" lvl="0" marL="2880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zh-TW">
                <a:solidFill>
                  <a:srgbClr val="FF0000"/>
                </a:solidFill>
                <a:highlight>
                  <a:srgbClr val="FFFFFF"/>
                </a:highlight>
              </a:rPr>
              <a:t>sol : Flow pressure Field (Ground Truth)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5609550" y="3210275"/>
            <a:ext cx="3411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9900"/>
                </a:solidFill>
                <a:highlight>
                  <a:srgbClr val="FFFFFF"/>
                </a:highlight>
              </a:rPr>
              <a:t>Total 1024 training dataset</a:t>
            </a:r>
            <a:endParaRPr>
              <a:solidFill>
                <a:srgbClr val="FF99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9900"/>
                </a:solidFill>
                <a:highlight>
                  <a:schemeClr val="lt1"/>
                </a:highlight>
              </a:rPr>
              <a:t>Select 1000 training dataset</a:t>
            </a:r>
            <a:endParaRPr>
              <a:solidFill>
                <a:srgbClr val="FF9900"/>
              </a:solidFill>
              <a:highlight>
                <a:srgbClr val="FFFFFF"/>
              </a:highlight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5609550" y="4107307"/>
            <a:ext cx="32661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  <a:highlight>
                  <a:srgbClr val="FFFFFF"/>
                </a:highlight>
              </a:rPr>
              <a:t>Total 1024 testing dataset</a:t>
            </a:r>
            <a:endParaRPr>
              <a:solidFill>
                <a:srgbClr val="00FF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FF00"/>
                </a:solidFill>
              </a:rPr>
              <a:t>Select 100 testing dataset</a:t>
            </a:r>
            <a:endParaRPr>
              <a:solidFill>
                <a:srgbClr val="00FF00"/>
              </a:solidFill>
              <a:highlight>
                <a:srgbClr val="FFFFFF"/>
              </a:highlight>
            </a:endParaRPr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3" name="Google Shape;163;p24"/>
          <p:cNvSpPr/>
          <p:nvPr/>
        </p:nvSpPr>
        <p:spPr>
          <a:xfrm>
            <a:off x="579500" y="2368775"/>
            <a:ext cx="46548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875950" y="3185975"/>
            <a:ext cx="4326300" cy="689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875950" y="4155900"/>
            <a:ext cx="4326300" cy="6405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Adjust image shape</a:t>
            </a:r>
            <a:endParaRPr b="1" sz="2800"/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50" y="2780075"/>
            <a:ext cx="5863451" cy="22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0575" y="64100"/>
            <a:ext cx="8592025" cy="341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Initializing the Model</a:t>
            </a:r>
            <a:endParaRPr b="1" sz="2800"/>
          </a:p>
        </p:txBody>
      </p:sp>
      <p:sp>
        <p:nvSpPr>
          <p:cNvPr id="179" name="Google Shape;179;p26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14113" l="7267" r="7327" t="14135"/>
          <a:stretch/>
        </p:blipFill>
        <p:spPr>
          <a:xfrm>
            <a:off x="191525" y="814875"/>
            <a:ext cx="7055299" cy="40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ctrTitle"/>
          </p:nvPr>
        </p:nvSpPr>
        <p:spPr>
          <a:xfrm>
            <a:off x="191525" y="271900"/>
            <a:ext cx="7414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Adding Data Constraints and Validators</a:t>
            </a:r>
            <a:endParaRPr b="1" sz="2800"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10332" l="7933" r="8117" t="10852"/>
          <a:stretch/>
        </p:blipFill>
        <p:spPr>
          <a:xfrm>
            <a:off x="138125" y="782500"/>
            <a:ext cx="4433875" cy="4257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 txBox="1"/>
          <p:nvPr/>
        </p:nvSpPr>
        <p:spPr>
          <a:xfrm>
            <a:off x="4633425" y="1407375"/>
            <a:ext cx="38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Computing loss with ground truth data under supervised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633425" y="3175850"/>
            <a:ext cx="378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9900"/>
                </a:solidFill>
              </a:rPr>
              <a:t>Generating the first 5 test samples to TensorBoard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4633425" y="4227625"/>
            <a:ext cx="407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Training the model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600">
                <a:solidFill>
                  <a:srgbClr val="9E9E9E"/>
                </a:solidFill>
              </a:rPr>
              <a:t>$ python darcy_AFNO.py</a:t>
            </a:r>
            <a:endParaRPr sz="1600">
              <a:solidFill>
                <a:srgbClr val="9E9E9E"/>
              </a:solidFill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571500" y="1407375"/>
            <a:ext cx="3781500" cy="106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867925" y="3410300"/>
            <a:ext cx="3437100" cy="208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ctrTitle"/>
          </p:nvPr>
        </p:nvSpPr>
        <p:spPr>
          <a:xfrm>
            <a:off x="311700" y="2145300"/>
            <a:ext cx="8520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/>
              <a:t>Training Model</a:t>
            </a:r>
            <a:endParaRPr b="1" sz="5000"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Training with model parallelism</a:t>
            </a:r>
            <a:endParaRPr b="1" sz="2800"/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14225" l="11932" r="12062" t="13966"/>
          <a:stretch/>
        </p:blipFill>
        <p:spPr>
          <a:xfrm>
            <a:off x="275175" y="782500"/>
            <a:ext cx="2843500" cy="30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23419" l="11066" r="10949" t="23307"/>
          <a:stretch/>
        </p:blipFill>
        <p:spPr>
          <a:xfrm>
            <a:off x="296188" y="3859650"/>
            <a:ext cx="2801476" cy="11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3599925" y="1433325"/>
            <a:ext cx="4614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Replace arch. with distributed_afno</a:t>
            </a:r>
            <a:endParaRPr sz="1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in config_afno.yaml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3599925" y="4234600"/>
            <a:ext cx="491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9900"/>
                </a:solidFill>
              </a:rPr>
              <a:t>Import required package and set environment variable in darcy_afno.py</a:t>
            </a:r>
            <a:endParaRPr sz="1600">
              <a:solidFill>
                <a:srgbClr val="FF9900"/>
              </a:solidFill>
            </a:endParaRPr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499400" y="1599675"/>
            <a:ext cx="1946700" cy="344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331150" y="4195450"/>
            <a:ext cx="2715900" cy="817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Training with model parallelism</a:t>
            </a:r>
            <a:endParaRPr b="1" sz="2800"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14225" l="11932" r="12062" t="13966"/>
          <a:stretch/>
        </p:blipFill>
        <p:spPr>
          <a:xfrm>
            <a:off x="275175" y="782500"/>
            <a:ext cx="2843500" cy="307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4">
            <a:alphaModFix/>
          </a:blip>
          <a:srcRect b="23419" l="11066" r="10949" t="23307"/>
          <a:stretch/>
        </p:blipFill>
        <p:spPr>
          <a:xfrm>
            <a:off x="296188" y="3859650"/>
            <a:ext cx="2801476" cy="118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3223375" y="846575"/>
            <a:ext cx="5488800" cy="4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The number of GPUs to use can be changed as long as the following conditions are satisfied:</a:t>
            </a:r>
            <a:endParaRPr sz="15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-239250" lvl="0" marL="323999" rtl="0" algn="l">
              <a:lnSpc>
                <a:spcPct val="137500"/>
              </a:lnSpc>
              <a:spcBef>
                <a:spcPts val="80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b="1" lang="zh-TW" sz="1500">
                <a:solidFill>
                  <a:srgbClr val="1A1A1A"/>
                </a:solidFill>
                <a:highlight>
                  <a:srgbClr val="FFFFFF"/>
                </a:highlight>
              </a:rPr>
              <a:t>Total number of GPUs</a:t>
            </a: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 in the job must be an exact multiple of MODEL_PARALLEL_SIZE.</a:t>
            </a:r>
            <a:endParaRPr sz="15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-239250" lvl="0" marL="323999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b="1" lang="zh-TW" sz="1500">
                <a:solidFill>
                  <a:srgbClr val="1A1A1A"/>
                </a:solidFill>
                <a:highlight>
                  <a:schemeClr val="lt1"/>
                </a:highlight>
              </a:rPr>
              <a:t>num_blocks</a:t>
            </a: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 must be an exact multiple of </a:t>
            </a: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MODEL_PARALLEL_SIZE.</a:t>
            </a:r>
            <a:endParaRPr sz="15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-239250" lvl="0" marL="323999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500"/>
              <a:buChar char="●"/>
            </a:pPr>
            <a:r>
              <a:rPr b="1" lang="zh-TW" sz="1500">
                <a:solidFill>
                  <a:srgbClr val="1A1A1A"/>
                </a:solidFill>
                <a:highlight>
                  <a:srgbClr val="FFFFFF"/>
                </a:highlight>
              </a:rPr>
              <a:t>embed_dim</a:t>
            </a: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 must be an exact multiple of </a:t>
            </a:r>
            <a:r>
              <a:rPr lang="zh-TW" sz="1500">
                <a:solidFill>
                  <a:srgbClr val="1A1A1A"/>
                </a:solidFill>
                <a:highlight>
                  <a:srgbClr val="FFFFFF"/>
                </a:highlight>
              </a:rPr>
              <a:t>MODEL_PARALLEL_SIZE.</a:t>
            </a:r>
            <a:endParaRPr sz="1500">
              <a:solidFill>
                <a:srgbClr val="1A1A1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20" name="Google Shape;220;p30"/>
          <p:cNvCxnSpPr/>
          <p:nvPr/>
        </p:nvCxnSpPr>
        <p:spPr>
          <a:xfrm flipH="1">
            <a:off x="1869450" y="3682700"/>
            <a:ext cx="512700" cy="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30"/>
          <p:cNvCxnSpPr/>
          <p:nvPr/>
        </p:nvCxnSpPr>
        <p:spPr>
          <a:xfrm flipH="1">
            <a:off x="1885275" y="3338200"/>
            <a:ext cx="4488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30"/>
          <p:cNvSpPr txBox="1"/>
          <p:nvPr/>
        </p:nvSpPr>
        <p:spPr>
          <a:xfrm>
            <a:off x="3456175" y="3859650"/>
            <a:ext cx="502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1A1A1A"/>
                </a:solidFill>
                <a:highlight>
                  <a:srgbClr val="FFFFFF"/>
                </a:highlight>
              </a:rPr>
              <a:t>Training the model parallel version of the example: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9E9E9E"/>
                </a:solidFill>
              </a:rPr>
              <a:t>$ mpirun -np 2 python darcy_AFNO_MP.py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224" name="Google Shape;224;p30"/>
          <p:cNvCxnSpPr/>
          <p:nvPr/>
        </p:nvCxnSpPr>
        <p:spPr>
          <a:xfrm flipH="1">
            <a:off x="3039325" y="4900650"/>
            <a:ext cx="512700" cy="7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Results and Post-processing</a:t>
            </a:r>
            <a:endParaRPr b="1" sz="2800"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00" y="1210287"/>
            <a:ext cx="4722502" cy="16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00" y="3380596"/>
            <a:ext cx="4722502" cy="160512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335600" y="748575"/>
            <a:ext cx="42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Train/loss_aggregated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335600" y="2918888"/>
            <a:ext cx="429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Validators/test/l2_relative_error_sol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4" name="Google Shape;2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Results and Post-processing</a:t>
            </a:r>
            <a:endParaRPr b="1" sz="28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1012855"/>
            <a:ext cx="6685200" cy="13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5" y="2349895"/>
            <a:ext cx="6685200" cy="13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25" y="3686935"/>
            <a:ext cx="6685200" cy="13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4" name="Google Shape;244;p32"/>
          <p:cNvSpPr txBox="1"/>
          <p:nvPr/>
        </p:nvSpPr>
        <p:spPr>
          <a:xfrm>
            <a:off x="7660475" y="534050"/>
            <a:ext cx="66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MSE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7093025" y="1450525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1.0364292e-08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7093025" y="278755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2.2050275e-09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7093025" y="4201525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2.2404723e-09</a:t>
            </a:r>
            <a:endParaRPr sz="18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Outline</a:t>
            </a:r>
            <a:endParaRPr b="1" sz="2800"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91525" y="943375"/>
            <a:ext cx="8520600" cy="4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Introduction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Problem Description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Case Setup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Configuration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Loading data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Initializing the Model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Adding Data Constraints and Validators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Training the Model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Training with model parallelism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Results and Post-processing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Comparison with FNO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Demo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ctrTitle"/>
          </p:nvPr>
        </p:nvSpPr>
        <p:spPr>
          <a:xfrm>
            <a:off x="311700" y="2145300"/>
            <a:ext cx="85206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/>
              <a:t>Comparison with FNO</a:t>
            </a:r>
            <a:endParaRPr b="1"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9E9E9E"/>
                </a:solidFill>
              </a:rPr>
              <a:t>Need Custom Design</a:t>
            </a:r>
            <a:endParaRPr b="1" sz="3000">
              <a:solidFill>
                <a:srgbClr val="9E9E9E"/>
              </a:solidFill>
            </a:endParaRPr>
          </a:p>
        </p:txBody>
      </p:sp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Custom function</a:t>
            </a:r>
            <a:endParaRPr b="1" sz="2800"/>
          </a:p>
        </p:txBody>
      </p:sp>
      <p:sp>
        <p:nvSpPr>
          <p:cNvPr id="259" name="Google Shape;259;p34"/>
          <p:cNvSpPr txBox="1"/>
          <p:nvPr>
            <p:ph idx="1" type="subTitle"/>
          </p:nvPr>
        </p:nvSpPr>
        <p:spPr>
          <a:xfrm>
            <a:off x="191525" y="943375"/>
            <a:ext cx="88884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Download code link: </a:t>
            </a:r>
            <a:r>
              <a:rPr lang="zh-TW" sz="1800" u="sng">
                <a:solidFill>
                  <a:schemeClr val="hlink"/>
                </a:solidFill>
                <a:hlinkClick r:id="rId3"/>
              </a:rPr>
              <a:t>hello-physicsnemo-sym/darcy_AFNO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Import required package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Custom function: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Update validation test.vti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Use absolute value for loss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Set individual colorbar scale for each plot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4">
            <a:alphaModFix/>
          </a:blip>
          <a:srcRect b="30432" l="7735" r="7718" t="29735"/>
          <a:stretch/>
        </p:blipFill>
        <p:spPr>
          <a:xfrm>
            <a:off x="685975" y="1639325"/>
            <a:ext cx="5520048" cy="89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Default: repeat overwrite test.vti to store info.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Update: store individual validation info. with filenames like test_0.vti, test_1.vti.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7" name="Google Shape;267;p35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Update Validation test.vti</a:t>
            </a:r>
            <a:endParaRPr b="1" sz="2800"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269" name="Google Shape;269;p35"/>
          <p:cNvGrpSpPr/>
          <p:nvPr/>
        </p:nvGrpSpPr>
        <p:grpSpPr>
          <a:xfrm>
            <a:off x="447900" y="1704225"/>
            <a:ext cx="6496191" cy="3352592"/>
            <a:chOff x="1709125" y="1704225"/>
            <a:chExt cx="6496191" cy="3352592"/>
          </a:xfrm>
        </p:grpSpPr>
        <p:pic>
          <p:nvPicPr>
            <p:cNvPr id="270" name="Google Shape;270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99075" y="1704225"/>
              <a:ext cx="2206241" cy="33525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09125" y="2126825"/>
              <a:ext cx="2292450" cy="25071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35"/>
            <p:cNvSpPr/>
            <p:nvPr/>
          </p:nvSpPr>
          <p:spPr>
            <a:xfrm>
              <a:off x="1891666" y="4401721"/>
              <a:ext cx="1872300" cy="232500"/>
            </a:xfrm>
            <a:prstGeom prst="rect">
              <a:avLst/>
            </a:prstGeom>
            <a:noFill/>
            <a:ln cap="flat" cmpd="sng" w="176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4450" lIns="84450" spcFirstLastPara="1" rIns="84450" wrap="square" tIns="844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93"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6127914" y="2643046"/>
              <a:ext cx="1967700" cy="1190100"/>
            </a:xfrm>
            <a:prstGeom prst="rect">
              <a:avLst/>
            </a:prstGeom>
            <a:noFill/>
            <a:ln cap="flat" cmpd="sng" w="185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775" lIns="88775" spcFirstLastPara="1" rIns="88775" wrap="square" tIns="887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9"/>
            </a:p>
          </p:txBody>
        </p:sp>
      </p:grpSp>
      <p:cxnSp>
        <p:nvCxnSpPr>
          <p:cNvPr id="274" name="Google Shape;274;p35"/>
          <p:cNvCxnSpPr/>
          <p:nvPr/>
        </p:nvCxnSpPr>
        <p:spPr>
          <a:xfrm flipH="1" rot="10800000">
            <a:off x="2878875" y="3338125"/>
            <a:ext cx="1658400" cy="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" name="Google Shape;275;p35"/>
          <p:cNvSpPr txBox="1"/>
          <p:nvPr/>
        </p:nvSpPr>
        <p:spPr>
          <a:xfrm>
            <a:off x="3219375" y="2915125"/>
            <a:ext cx="97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Update</a:t>
            </a:r>
            <a:endParaRPr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Update Validation test.vti</a:t>
            </a:r>
            <a:endParaRPr b="1" sz="2800"/>
          </a:p>
        </p:txBody>
      </p:sp>
      <p:sp>
        <p:nvSpPr>
          <p:cNvPr id="281" name="Google Shape;281;p36"/>
          <p:cNvSpPr txBox="1"/>
          <p:nvPr>
            <p:ph idx="1" type="subTitle"/>
          </p:nvPr>
        </p:nvSpPr>
        <p:spPr>
          <a:xfrm>
            <a:off x="191525" y="943375"/>
            <a:ext cx="8829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Using </a:t>
            </a:r>
            <a:r>
              <a:rPr b="1" lang="zh-TW" sz="1800">
                <a:solidFill>
                  <a:schemeClr val="dk1"/>
                </a:solidFill>
              </a:rPr>
              <a:t>Visual.py</a:t>
            </a:r>
            <a:r>
              <a:rPr lang="zh-TW" sz="1800">
                <a:solidFill>
                  <a:schemeClr val="dk1"/>
                </a:solidFill>
              </a:rPr>
              <a:t> to to read vti file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Output: coeff, true_sol, pred_sol, diff_sol, mse_sol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3" name="Google Shape;283;p36"/>
          <p:cNvPicPr preferRelativeResize="0"/>
          <p:nvPr/>
        </p:nvPicPr>
        <p:blipFill rotWithShape="1">
          <a:blip r:embed="rId3">
            <a:alphaModFix/>
          </a:blip>
          <a:srcRect b="11143" l="5880" r="5959" t="11143"/>
          <a:stretch/>
        </p:blipFill>
        <p:spPr>
          <a:xfrm>
            <a:off x="4333550" y="1815975"/>
            <a:ext cx="4741376" cy="293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 rotWithShape="1">
          <a:blip r:embed="rId4">
            <a:alphaModFix/>
          </a:blip>
          <a:srcRect b="15158" l="7636" r="7509" t="15213"/>
          <a:stretch/>
        </p:blipFill>
        <p:spPr>
          <a:xfrm>
            <a:off x="150150" y="1845000"/>
            <a:ext cx="4063977" cy="219393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/>
          <p:nvPr/>
        </p:nvSpPr>
        <p:spPr>
          <a:xfrm>
            <a:off x="98800" y="2571750"/>
            <a:ext cx="4152300" cy="157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/>
        </p:nvSpPr>
        <p:spPr>
          <a:xfrm>
            <a:off x="2550400" y="2160500"/>
            <a:ext cx="120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file path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87" name="Google Shape;287;p36"/>
          <p:cNvSpPr/>
          <p:nvPr/>
        </p:nvSpPr>
        <p:spPr>
          <a:xfrm>
            <a:off x="4304950" y="3354225"/>
            <a:ext cx="4839000" cy="1396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Use absolute value for loss</a:t>
            </a:r>
            <a:endParaRPr b="1" sz="2800"/>
          </a:p>
        </p:txBody>
      </p:sp>
      <p:pic>
        <p:nvPicPr>
          <p:cNvPr id="293" name="Google Shape;2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876680"/>
            <a:ext cx="6685200" cy="13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5" y="2213720"/>
            <a:ext cx="6685200" cy="1337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25" y="3550760"/>
            <a:ext cx="6685200" cy="133704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97" name="Google Shape;297;p37"/>
          <p:cNvSpPr txBox="1"/>
          <p:nvPr/>
        </p:nvSpPr>
        <p:spPr>
          <a:xfrm>
            <a:off x="7293338" y="402025"/>
            <a:ext cx="108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abs_loss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 rotWithShape="1">
          <a:blip r:embed="rId6">
            <a:alphaModFix/>
          </a:blip>
          <a:srcRect b="0" l="74065" r="0" t="0"/>
          <a:stretch/>
        </p:blipFill>
        <p:spPr>
          <a:xfrm>
            <a:off x="6967226" y="876663"/>
            <a:ext cx="1733735" cy="13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7">
            <a:alphaModFix/>
          </a:blip>
          <a:srcRect b="0" l="73561" r="0" t="0"/>
          <a:stretch/>
        </p:blipFill>
        <p:spPr>
          <a:xfrm>
            <a:off x="6967238" y="2213704"/>
            <a:ext cx="1733725" cy="1311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37"/>
          <p:cNvCxnSpPr>
            <a:stCxn id="292" idx="3"/>
          </p:cNvCxnSpPr>
          <p:nvPr/>
        </p:nvCxnSpPr>
        <p:spPr>
          <a:xfrm>
            <a:off x="6876725" y="527200"/>
            <a:ext cx="56100" cy="433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1" name="Google Shape;301;p37"/>
          <p:cNvPicPr preferRelativeResize="0"/>
          <p:nvPr/>
        </p:nvPicPr>
        <p:blipFill rotWithShape="1">
          <a:blip r:embed="rId8">
            <a:alphaModFix/>
          </a:blip>
          <a:srcRect b="0" l="73540" r="0" t="0"/>
          <a:stretch/>
        </p:blipFill>
        <p:spPr>
          <a:xfrm>
            <a:off x="6949650" y="3525225"/>
            <a:ext cx="1768935" cy="13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/>
          <p:nvPr/>
        </p:nvSpPr>
        <p:spPr>
          <a:xfrm>
            <a:off x="6468100" y="814525"/>
            <a:ext cx="368400" cy="139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/>
          <p:nvPr/>
        </p:nvSpPr>
        <p:spPr>
          <a:xfrm>
            <a:off x="8332550" y="814525"/>
            <a:ext cx="368400" cy="139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ctrTitle"/>
          </p:nvPr>
        </p:nvSpPr>
        <p:spPr>
          <a:xfrm>
            <a:off x="191525" y="271900"/>
            <a:ext cx="76707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Set colorbar scale for each plot</a:t>
            </a:r>
            <a:endParaRPr b="1" sz="2800"/>
          </a:p>
        </p:txBody>
      </p:sp>
      <p:sp>
        <p:nvSpPr>
          <p:cNvPr id="309" name="Google Shape;309;p38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Default: </a:t>
            </a:r>
            <a:r>
              <a:rPr lang="zh-TW" sz="1800">
                <a:solidFill>
                  <a:schemeClr val="dk1"/>
                </a:solidFill>
              </a:rPr>
              <a:t>c</a:t>
            </a:r>
            <a:r>
              <a:rPr lang="zh-TW" sz="1800">
                <a:solidFill>
                  <a:schemeClr val="dk1"/>
                </a:solidFill>
              </a:rPr>
              <a:t>olorbar scales change automatically based on data range.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Update:  Allow manual control of colorbar scale.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It is </a:t>
            </a:r>
            <a:r>
              <a:rPr b="1" lang="zh-TW" sz="1800">
                <a:solidFill>
                  <a:schemeClr val="dk1"/>
                </a:solidFill>
              </a:rPr>
              <a:t>hard to compare</a:t>
            </a:r>
            <a:r>
              <a:rPr lang="zh-TW" sz="1800">
                <a:solidFill>
                  <a:schemeClr val="dk1"/>
                </a:solidFill>
              </a:rPr>
              <a:t> AFNO and FNO without controlling colorbar scale.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0" name="Google Shape;3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2374613"/>
            <a:ext cx="576000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525" y="3697200"/>
            <a:ext cx="5760000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2651975" y="1943525"/>
            <a:ext cx="8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AFNO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6541550" y="1943525"/>
            <a:ext cx="83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dk1"/>
                </a:solidFill>
              </a:rPr>
              <a:t>FNO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 rotWithShape="1">
          <a:blip r:embed="rId5">
            <a:alphaModFix/>
          </a:blip>
          <a:srcRect b="0" l="73742" r="0" t="0"/>
          <a:stretch/>
        </p:blipFill>
        <p:spPr>
          <a:xfrm>
            <a:off x="6110450" y="2374625"/>
            <a:ext cx="1512450" cy="11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8"/>
          <p:cNvPicPr preferRelativeResize="0"/>
          <p:nvPr/>
        </p:nvPicPr>
        <p:blipFill rotWithShape="1">
          <a:blip r:embed="rId6">
            <a:alphaModFix/>
          </a:blip>
          <a:srcRect b="0" l="73064" r="0" t="0"/>
          <a:stretch/>
        </p:blipFill>
        <p:spPr>
          <a:xfrm>
            <a:off x="6090938" y="3697200"/>
            <a:ext cx="1551475" cy="1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8"/>
          <p:cNvSpPr/>
          <p:nvPr/>
        </p:nvSpPr>
        <p:spPr>
          <a:xfrm>
            <a:off x="5583125" y="2374625"/>
            <a:ext cx="368400" cy="11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8"/>
          <p:cNvSpPr/>
          <p:nvPr/>
        </p:nvSpPr>
        <p:spPr>
          <a:xfrm>
            <a:off x="7254500" y="2374625"/>
            <a:ext cx="368400" cy="11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5583125" y="3656650"/>
            <a:ext cx="368400" cy="11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7254500" y="3656650"/>
            <a:ext cx="368400" cy="115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ctrTitle"/>
          </p:nvPr>
        </p:nvSpPr>
        <p:spPr>
          <a:xfrm>
            <a:off x="191525" y="271900"/>
            <a:ext cx="76707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800"/>
              <a:t>Set colorbar scale for each plot</a:t>
            </a:r>
            <a:endParaRPr b="1" sz="2800"/>
          </a:p>
        </p:txBody>
      </p:sp>
      <p:sp>
        <p:nvSpPr>
          <p:cNvPr id="326" name="Google Shape;326;p39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Use customized validator plotter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Set upper and lower bound of colorbar for each sample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7" name="Google Shape;3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13489" l="5741" r="5661" t="14025"/>
          <a:stretch/>
        </p:blipFill>
        <p:spPr>
          <a:xfrm>
            <a:off x="191525" y="1754850"/>
            <a:ext cx="6921421" cy="31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507400" y="2320725"/>
            <a:ext cx="3389100" cy="115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Comparison with FNO</a:t>
            </a:r>
            <a:endParaRPr b="1" sz="2800"/>
          </a:p>
        </p:txBody>
      </p:sp>
      <p:graphicFrame>
        <p:nvGraphicFramePr>
          <p:cNvPr id="335" name="Google Shape;335;p40"/>
          <p:cNvGraphicFramePr/>
          <p:nvPr/>
        </p:nvGraphicFramePr>
        <p:xfrm>
          <a:off x="385888" y="116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{C82238E5-D978-4401-9A4C-C600A7D6D047}</a:tableStyleId>
              </a:tblPr>
              <a:tblGrid>
                <a:gridCol w="2782725"/>
                <a:gridCol w="2782725"/>
                <a:gridCol w="2782725"/>
              </a:tblGrid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custom_darcy_FNO_lazy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custom_darcy_</a:t>
                      </a:r>
                      <a:r>
                        <a:rPr lang="zh-TW" sz="1800"/>
                        <a:t>AFNO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CPU</a:t>
                      </a:r>
                      <a:endParaRPr sz="1800"/>
                    </a:p>
                  </a:txBody>
                  <a:tcPr marT="91425" marB="91425" marR="91425" marL="91425" anchor="ctr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AMD Ryzen 9 8940HX</a:t>
                      </a:r>
                      <a:endParaRPr sz="1800"/>
                    </a:p>
                  </a:txBody>
                  <a:tcPr marT="91425" marB="91425" marR="91425" marL="91425" anchor="ctr"/>
                </a:tc>
                <a:tc hMerge="1"/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GPU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RTX 5070 Ti laptop</a:t>
                      </a:r>
                      <a:endParaRPr sz="18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Max_step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10000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Dataset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1024 sample data with size 1</a:t>
                      </a:r>
                      <a:r>
                        <a:rPr lang="zh-TW" sz="1800">
                          <a:solidFill>
                            <a:schemeClr val="dk1"/>
                          </a:solidFill>
                        </a:rPr>
                        <a:t>×</a:t>
                      </a:r>
                      <a:r>
                        <a:rPr lang="zh-TW" sz="1800"/>
                        <a:t>241×241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GPU Utilization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94% - 96%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50</a:t>
                      </a:r>
                      <a:r>
                        <a:rPr lang="zh-TW" sz="1800"/>
                        <a:t>% - </a:t>
                      </a:r>
                      <a:r>
                        <a:rPr lang="zh-TW" sz="1800"/>
                        <a:t>5</a:t>
                      </a:r>
                      <a:r>
                        <a:rPr lang="zh-TW" sz="1800"/>
                        <a:t>6%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75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solidFill>
                            <a:srgbClr val="FF0000"/>
                          </a:solidFill>
                        </a:rPr>
                        <a:t>Time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17</a:t>
                      </a:r>
                      <a:r>
                        <a:rPr lang="zh-TW" sz="1800"/>
                        <a:t> min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7 min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Comparison with FNO</a:t>
            </a:r>
            <a:endParaRPr b="1" sz="2800"/>
          </a:p>
        </p:txBody>
      </p:sp>
      <p:sp>
        <p:nvSpPr>
          <p:cNvPr id="342" name="Google Shape;342;p41"/>
          <p:cNvSpPr txBox="1"/>
          <p:nvPr/>
        </p:nvSpPr>
        <p:spPr>
          <a:xfrm>
            <a:off x="1780800" y="782500"/>
            <a:ext cx="28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AFNO (10000 steps)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3" name="Google Shape;343;p41"/>
          <p:cNvSpPr txBox="1"/>
          <p:nvPr/>
        </p:nvSpPr>
        <p:spPr>
          <a:xfrm>
            <a:off x="6774400" y="782500"/>
            <a:ext cx="8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FNO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44" name="Google Shape;34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3250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8038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32825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 rotWithShape="1">
          <a:blip r:embed="rId6">
            <a:alphaModFix/>
          </a:blip>
          <a:srcRect b="0" l="74474" r="0" t="0"/>
          <a:stretch/>
        </p:blipFill>
        <p:spPr>
          <a:xfrm>
            <a:off x="6417975" y="1223250"/>
            <a:ext cx="15621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 rotWithShape="1">
          <a:blip r:embed="rId7">
            <a:alphaModFix/>
          </a:blip>
          <a:srcRect b="0" l="73398" r="0" t="0"/>
          <a:stretch/>
        </p:blipFill>
        <p:spPr>
          <a:xfrm>
            <a:off x="6385025" y="2528050"/>
            <a:ext cx="16280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8">
            <a:alphaModFix/>
          </a:blip>
          <a:srcRect b="0" l="73398" r="0" t="0"/>
          <a:stretch/>
        </p:blipFill>
        <p:spPr>
          <a:xfrm>
            <a:off x="6385013" y="3832850"/>
            <a:ext cx="1628025" cy="12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41"/>
          <p:cNvCxnSpPr/>
          <p:nvPr/>
        </p:nvCxnSpPr>
        <p:spPr>
          <a:xfrm>
            <a:off x="6299850" y="870600"/>
            <a:ext cx="57000" cy="414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Comparison with FNO</a:t>
            </a:r>
            <a:endParaRPr b="1" sz="2800"/>
          </a:p>
        </p:txBody>
      </p:sp>
      <p:sp>
        <p:nvSpPr>
          <p:cNvPr id="357" name="Google Shape;357;p42"/>
          <p:cNvSpPr txBox="1"/>
          <p:nvPr/>
        </p:nvSpPr>
        <p:spPr>
          <a:xfrm>
            <a:off x="739463" y="782500"/>
            <a:ext cx="8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AFNO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6774400" y="782500"/>
            <a:ext cx="8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FNO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59" name="Google Shape;3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 rotWithShape="1">
          <a:blip r:embed="rId3">
            <a:alphaModFix/>
          </a:blip>
          <a:srcRect b="0" l="74475" r="0" t="0"/>
          <a:stretch/>
        </p:blipFill>
        <p:spPr>
          <a:xfrm>
            <a:off x="416000" y="1223263"/>
            <a:ext cx="15621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 rotWithShape="1">
          <a:blip r:embed="rId4">
            <a:alphaModFix/>
          </a:blip>
          <a:srcRect b="0" l="73398" r="0" t="0"/>
          <a:stretch/>
        </p:blipFill>
        <p:spPr>
          <a:xfrm>
            <a:off x="350100" y="2528063"/>
            <a:ext cx="16280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5">
            <a:alphaModFix/>
          </a:blip>
          <a:srcRect b="0" l="73398" r="0" t="0"/>
          <a:stretch/>
        </p:blipFill>
        <p:spPr>
          <a:xfrm>
            <a:off x="350100" y="3832838"/>
            <a:ext cx="16280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6">
            <a:alphaModFix/>
          </a:blip>
          <a:srcRect b="0" l="74474" r="0" t="0"/>
          <a:stretch/>
        </p:blipFill>
        <p:spPr>
          <a:xfrm>
            <a:off x="6417975" y="1223250"/>
            <a:ext cx="15621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7">
            <a:alphaModFix/>
          </a:blip>
          <a:srcRect b="0" l="73398" r="0" t="0"/>
          <a:stretch/>
        </p:blipFill>
        <p:spPr>
          <a:xfrm>
            <a:off x="6385025" y="2528050"/>
            <a:ext cx="1628025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 rotWithShape="1">
          <a:blip r:embed="rId8">
            <a:alphaModFix/>
          </a:blip>
          <a:srcRect b="0" l="73398" r="0" t="0"/>
          <a:stretch/>
        </p:blipFill>
        <p:spPr>
          <a:xfrm>
            <a:off x="6385013" y="3832850"/>
            <a:ext cx="1628025" cy="12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2"/>
          <p:cNvCxnSpPr/>
          <p:nvPr/>
        </p:nvCxnSpPr>
        <p:spPr>
          <a:xfrm>
            <a:off x="4208800" y="790475"/>
            <a:ext cx="900" cy="432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42"/>
          <p:cNvSpPr txBox="1"/>
          <p:nvPr/>
        </p:nvSpPr>
        <p:spPr>
          <a:xfrm>
            <a:off x="1978125" y="16063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1.0364292e-08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68" name="Google Shape;368;p42"/>
          <p:cNvSpPr txBox="1"/>
          <p:nvPr/>
        </p:nvSpPr>
        <p:spPr>
          <a:xfrm>
            <a:off x="1978125" y="28918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2.2050275e-09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1978125" y="43218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2.2404723e-09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4617975" y="16063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8.463828e-09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4617975" y="28918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1.4134932e-09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4617975" y="4321800"/>
            <a:ext cx="18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1A1A1A"/>
                </a:solidFill>
              </a:rPr>
              <a:t>1.9626945e-09</a:t>
            </a:r>
            <a:endParaRPr sz="1800">
              <a:solidFill>
                <a:srgbClr val="1A1A1A"/>
              </a:solidFill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2017385" y="782500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AFNO_MSE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4610660" y="782500"/>
            <a:ext cx="17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FNO_MSE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Introduction</a:t>
            </a:r>
            <a:endParaRPr b="1" sz="2800"/>
          </a:p>
        </p:txBody>
      </p:sp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Architecture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FNO : Relies on CNN in Fourier space.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AFNO : Inspired by Vision Transformers (ViT) principles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AFNO improvements for handling </a:t>
            </a:r>
            <a:r>
              <a:rPr b="1" lang="zh-TW" sz="1800">
                <a:solidFill>
                  <a:schemeClr val="dk1"/>
                </a:solidFill>
              </a:rPr>
              <a:t>discontinuities </a:t>
            </a:r>
            <a:r>
              <a:rPr lang="zh-TW" sz="1800">
                <a:solidFill>
                  <a:schemeClr val="dk1"/>
                </a:solidFill>
              </a:rPr>
              <a:t>and</a:t>
            </a:r>
            <a:r>
              <a:rPr b="1" lang="zh-TW" sz="1800">
                <a:solidFill>
                  <a:schemeClr val="dk1"/>
                </a:solidFill>
              </a:rPr>
              <a:t> high-resolution :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Block-diagonal channel mixing.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Adaptive weight sharing across patches.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Sparse frequency modes via soft-thresholding.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AFNO outperforms FNO in both memory usage and computational efficiency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Comparison with FNO</a:t>
            </a:r>
            <a:endParaRPr b="1" sz="2800"/>
          </a:p>
        </p:txBody>
      </p:sp>
      <p:sp>
        <p:nvSpPr>
          <p:cNvPr id="380" name="Google Shape;380;p43"/>
          <p:cNvSpPr txBox="1"/>
          <p:nvPr/>
        </p:nvSpPr>
        <p:spPr>
          <a:xfrm>
            <a:off x="1780800" y="782500"/>
            <a:ext cx="28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AFNO (1000 steps)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81" name="Google Shape;381;p43"/>
          <p:cNvSpPr txBox="1"/>
          <p:nvPr/>
        </p:nvSpPr>
        <p:spPr>
          <a:xfrm>
            <a:off x="6774400" y="782500"/>
            <a:ext cx="84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>
                <a:solidFill>
                  <a:schemeClr val="dk1"/>
                </a:solidFill>
              </a:rPr>
              <a:t>FNO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382" name="Google Shape;38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125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8050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81975"/>
            <a:ext cx="612000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 rotWithShape="1">
          <a:blip r:embed="rId6">
            <a:alphaModFix/>
          </a:blip>
          <a:srcRect b="0" l="73855" r="0" t="0"/>
          <a:stretch/>
        </p:blipFill>
        <p:spPr>
          <a:xfrm>
            <a:off x="6399025" y="1274125"/>
            <a:ext cx="160005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 rotWithShape="1">
          <a:blip r:embed="rId7">
            <a:alphaModFix/>
          </a:blip>
          <a:srcRect b="0" l="73855" r="0" t="0"/>
          <a:stretch/>
        </p:blipFill>
        <p:spPr>
          <a:xfrm>
            <a:off x="6399025" y="2528050"/>
            <a:ext cx="1600050" cy="12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 rotWithShape="1">
          <a:blip r:embed="rId8">
            <a:alphaModFix/>
          </a:blip>
          <a:srcRect b="0" l="73115" r="0" t="0"/>
          <a:stretch/>
        </p:blipFill>
        <p:spPr>
          <a:xfrm>
            <a:off x="6376388" y="3781975"/>
            <a:ext cx="1645325" cy="1224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3"/>
          <p:cNvCxnSpPr/>
          <p:nvPr/>
        </p:nvCxnSpPr>
        <p:spPr>
          <a:xfrm>
            <a:off x="6299850" y="870600"/>
            <a:ext cx="57000" cy="4142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type="ctrTitle"/>
          </p:nvPr>
        </p:nvSpPr>
        <p:spPr>
          <a:xfrm>
            <a:off x="311700" y="2145300"/>
            <a:ext cx="8520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/>
              <a:t>Demo</a:t>
            </a:r>
            <a:endParaRPr b="1" sz="5000"/>
          </a:p>
        </p:txBody>
      </p:sp>
      <p:sp>
        <p:nvSpPr>
          <p:cNvPr id="395" name="Google Shape;39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Install physicsnemo-sym</a:t>
            </a:r>
            <a:endParaRPr b="1" sz="2800"/>
          </a:p>
        </p:txBody>
      </p:sp>
      <p:sp>
        <p:nvSpPr>
          <p:cNvPr id="401" name="Google Shape;401;p45"/>
          <p:cNvSpPr txBox="1"/>
          <p:nvPr>
            <p:ph idx="1" type="subTitle"/>
          </p:nvPr>
        </p:nvSpPr>
        <p:spPr>
          <a:xfrm>
            <a:off x="191525" y="9433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Before starting with AFNO example, you need to install the following components: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WSL2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Docker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NVIDIA Container Toolkit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physicsnemo docker image in WSL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Download physicsnemo-sym package in WSL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99999"/>
                </a:solidFill>
                <a:highlight>
                  <a:schemeClr val="lt1"/>
                </a:highlight>
              </a:rPr>
              <a:t>$ git clone https://github.com/NVIDIA/physicsnemo-sym.git</a:t>
            </a:r>
            <a:endParaRPr sz="1800">
              <a:solidFill>
                <a:srgbClr val="999999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CCCCC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cd to physicsnemo-sym/examples/darcy/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99999"/>
                </a:solidFill>
                <a:highlight>
                  <a:schemeClr val="lt1"/>
                </a:highlight>
              </a:rPr>
              <a:t>$ cd physicsnemo-sym/examples/darcy/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2" name="Google Shape;40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Launch Docker Container</a:t>
            </a:r>
            <a:endParaRPr b="1" sz="2800"/>
          </a:p>
        </p:txBody>
      </p:sp>
      <p:sp>
        <p:nvSpPr>
          <p:cNvPr id="408" name="Google Shape;408;p46"/>
          <p:cNvSpPr txBox="1"/>
          <p:nvPr>
            <p:ph idx="1" type="subTitle"/>
          </p:nvPr>
        </p:nvSpPr>
        <p:spPr>
          <a:xfrm>
            <a:off x="191525" y="943375"/>
            <a:ext cx="8520600" cy="4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Now, you are currently in the darcy file, and terminal just look like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FF"/>
                </a:solidFill>
              </a:rPr>
              <a:t>/mnt/c/Users/User/physicsnemo-sym/examples/darcy$ 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Mount the current directory into the container's /workspace directory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docker run -p 7007:7007 -d --gpus all --shm-size=8g --ulimit memlock=-1 --ulimit stack=67108864 -v ${PWD}:/workspace -it nvcr.io/nvidia/physicsnemo/physicsnemo:25.03 bash</a:t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Warning : Before executing this command, your localhost 7007 port must be unused. Using this command to check if 7007 port is in use:</a:t>
            </a:r>
            <a:endParaRPr sz="18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docker ps -a --format "table {{.ID}}\t{{.Names}}\t{{.Ports}}" | grep 7007</a:t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Enter container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docker exec -it [container_name] bash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9" name="Google Shape;40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Running</a:t>
            </a:r>
            <a:endParaRPr b="1" sz="2800"/>
          </a:p>
        </p:txBody>
      </p:sp>
      <p:sp>
        <p:nvSpPr>
          <p:cNvPr id="415" name="Google Shape;415;p47"/>
          <p:cNvSpPr txBox="1"/>
          <p:nvPr>
            <p:ph idx="1" type="subTitle"/>
          </p:nvPr>
        </p:nvSpPr>
        <p:spPr>
          <a:xfrm>
            <a:off x="191525" y="943375"/>
            <a:ext cx="8520600" cy="4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View all file in /worksapce (find darcy_AFNO.py)</a:t>
            </a:r>
            <a:endParaRPr sz="1800">
              <a:solidFill>
                <a:srgbClr val="9E9E9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ls -l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Training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python darcy_AFNO.py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16" name="Google Shape;416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625" y="1667350"/>
            <a:ext cx="5088476" cy="22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Training results</a:t>
            </a:r>
            <a:endParaRPr b="1" sz="2800"/>
          </a:p>
        </p:txBody>
      </p:sp>
      <p:sp>
        <p:nvSpPr>
          <p:cNvPr id="423" name="Google Shape;423;p48"/>
          <p:cNvSpPr txBox="1"/>
          <p:nvPr>
            <p:ph idx="1" type="subTitle"/>
          </p:nvPr>
        </p:nvSpPr>
        <p:spPr>
          <a:xfrm>
            <a:off x="191525" y="101547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Open tensorboard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9E9E9E"/>
                </a:solidFill>
              </a:rPr>
              <a:t>$ tensorboard --logdir=./ --port=7007</a:t>
            </a:r>
            <a:endParaRPr sz="1800">
              <a:solidFill>
                <a:srgbClr val="9E9E9E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Link to </a:t>
            </a:r>
            <a:r>
              <a:rPr b="1" lang="zh-TW" sz="1800">
                <a:solidFill>
                  <a:schemeClr val="dk1"/>
                </a:solidFill>
              </a:rPr>
              <a:t>127.0.0.1:7007</a:t>
            </a:r>
            <a:r>
              <a:rPr lang="zh-TW" sz="1800">
                <a:solidFill>
                  <a:schemeClr val="dk1"/>
                </a:solidFill>
              </a:rPr>
              <a:t> on your browser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75" y="2304700"/>
            <a:ext cx="4468076" cy="254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9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API</a:t>
            </a:r>
            <a:endParaRPr b="1" sz="2800"/>
          </a:p>
        </p:txBody>
      </p:sp>
      <p:sp>
        <p:nvSpPr>
          <p:cNvPr id="431" name="Google Shape;431;p49"/>
          <p:cNvSpPr txBox="1"/>
          <p:nvPr>
            <p:ph idx="1" type="subTitle"/>
          </p:nvPr>
        </p:nvSpPr>
        <p:spPr>
          <a:xfrm>
            <a:off x="191525" y="1015475"/>
            <a:ext cx="89994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Constraint: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physicsnemo.sym.domain.constraint.discrete.SupervisedGridConstraint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Validator: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physicsnemo.sym.domain.validator.discrete.GridValidator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Hydra</a:t>
            </a:r>
            <a:r>
              <a:rPr lang="zh-TW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physicsnemo.sym.hydra.config.PhysicsNeMoConfig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2" name="Google Shape;43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/>
          <p:nvPr>
            <p:ph idx="1" type="subTitle"/>
          </p:nvPr>
        </p:nvSpPr>
        <p:spPr>
          <a:xfrm>
            <a:off x="119225" y="750425"/>
            <a:ext cx="89994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class physicsnemo.sym.domain.constraint.discrete.SupervisedGridConstraint(nodes: List[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zh-TW" sz="1600">
                <a:solidFill>
                  <a:schemeClr val="dk1"/>
                </a:solidFill>
              </a:rPr>
              <a:t>], dataset: Union[Dataset, IterableDataset], loss: 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Loss</a:t>
            </a:r>
            <a:r>
              <a:rPr lang="zh-TW" sz="1600">
                <a:solidFill>
                  <a:schemeClr val="dk1"/>
                </a:solidFill>
              </a:rPr>
              <a:t> = PointwiseLossNorm(), batch_size: int = None, shuffle: bool = True, drop_last: bool = True, num_workers: int = 0)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Data-driven grid field constraint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nodes</a:t>
            </a:r>
            <a:r>
              <a:rPr lang="zh-TW" sz="1600">
                <a:solidFill>
                  <a:schemeClr val="dk1"/>
                </a:solidFill>
              </a:rPr>
              <a:t> (List[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zh-TW" sz="1600">
                <a:solidFill>
                  <a:schemeClr val="dk1"/>
                </a:solidFill>
              </a:rPr>
              <a:t>]) – List of PhysicsNeMo Nodes to unroll graph with.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dataset</a:t>
            </a:r>
            <a:r>
              <a:rPr lang="zh-TW" sz="1600">
                <a:solidFill>
                  <a:schemeClr val="dk1"/>
                </a:solidFill>
              </a:rPr>
              <a:t> (Union[Dataset, IterableDataset]) – dataset which supplies invar and outvar examples Must be a subclass of Dataset or IterableDataset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loss</a:t>
            </a:r>
            <a:r>
              <a:rPr lang="zh-TW" sz="1600">
                <a:solidFill>
                  <a:schemeClr val="dk1"/>
                </a:solidFill>
              </a:rPr>
              <a:t> (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Loss</a:t>
            </a:r>
            <a:r>
              <a:rPr lang="zh-TW" sz="1600">
                <a:solidFill>
                  <a:schemeClr val="dk1"/>
                </a:solidFill>
              </a:rPr>
              <a:t>, optional) – PhysicsNeMo Loss function, by default PointwiseLossNorm()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batch_size</a:t>
            </a:r>
            <a:r>
              <a:rPr lang="zh-TW" sz="1600">
                <a:solidFill>
                  <a:schemeClr val="dk1"/>
                </a:solidFill>
              </a:rPr>
              <a:t> (int, optional) – Batch size used when running constraint, must be specified if Dataset used Not used if IterableDataset used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shuffle</a:t>
            </a:r>
            <a:r>
              <a:rPr lang="zh-TW" sz="1600">
                <a:solidFill>
                  <a:schemeClr val="dk1"/>
                </a:solidFill>
              </a:rPr>
              <a:t> (bool, optional) – Randomly shuffle examples in dataset every epoch, by default True Not used if IterableDataset used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drop_last</a:t>
            </a:r>
            <a:r>
              <a:rPr lang="zh-TW" sz="1600">
                <a:solidFill>
                  <a:schemeClr val="dk1"/>
                </a:solidFill>
              </a:rPr>
              <a:t> (bool, optional) – Drop last mini-batch if dataset not fully divisible but batch_size, by default False Not used if IterableDataset used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num_workers</a:t>
            </a:r>
            <a:r>
              <a:rPr lang="zh-TW" sz="1600">
                <a:solidFill>
                  <a:schemeClr val="dk1"/>
                </a:solidFill>
              </a:rPr>
              <a:t> (int, optional) – Number of dataloader workers, by default 0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225" y="782500"/>
            <a:ext cx="8999399" cy="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API</a:t>
            </a:r>
            <a:endParaRPr b="1" sz="2800"/>
          </a:p>
        </p:txBody>
      </p:sp>
      <p:sp>
        <p:nvSpPr>
          <p:cNvPr id="440" name="Google Shape;44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idx="1" type="subTitle"/>
          </p:nvPr>
        </p:nvSpPr>
        <p:spPr>
          <a:xfrm>
            <a:off x="119225" y="750425"/>
            <a:ext cx="8999400" cy="43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class physicsnemo.sym.domain.validator.discrete.GridValidator(nodes: List[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zh-TW" sz="1600">
                <a:solidFill>
                  <a:schemeClr val="dk1"/>
                </a:solidFill>
              </a:rPr>
              <a:t>], dataset: Dataset, batch_size: int = 100, plotter: 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GridValidatorPlotter</a:t>
            </a:r>
            <a:r>
              <a:rPr lang="zh-TW" sz="1600">
                <a:solidFill>
                  <a:schemeClr val="dk1"/>
                </a:solidFill>
              </a:rPr>
              <a:t> = None, requires_grad: bool = False, num_workers: int = 0)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dk1"/>
                </a:solidFill>
              </a:rPr>
              <a:t>Data-driven grid field validator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nodes</a:t>
            </a:r>
            <a:r>
              <a:rPr lang="zh-TW" sz="1600">
                <a:solidFill>
                  <a:schemeClr val="dk1"/>
                </a:solidFill>
              </a:rPr>
              <a:t> (List[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Node</a:t>
            </a:r>
            <a:r>
              <a:rPr lang="zh-TW" sz="1600">
                <a:solidFill>
                  <a:schemeClr val="dk1"/>
                </a:solidFill>
              </a:rPr>
              <a:t>]) – List of PhysicsNeMo Nodes to unroll graph with.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dataset</a:t>
            </a:r>
            <a:r>
              <a:rPr lang="zh-TW" sz="1600">
                <a:solidFill>
                  <a:schemeClr val="dk1"/>
                </a:solidFill>
              </a:rPr>
              <a:t> (Dataset) – dataset which contains invar and true outvar examples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batch_size</a:t>
            </a:r>
            <a:r>
              <a:rPr lang="zh-TW" sz="1600">
                <a:solidFill>
                  <a:schemeClr val="dk1"/>
                </a:solidFill>
              </a:rPr>
              <a:t> (int, optional) – Batch size used when running validation, by default 100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plotter</a:t>
            </a:r>
            <a:r>
              <a:rPr lang="zh-TW" sz="1600">
                <a:solidFill>
                  <a:schemeClr val="dk1"/>
                </a:solidFill>
              </a:rPr>
              <a:t> (</a:t>
            </a:r>
            <a:r>
              <a:rPr lang="zh-TW" sz="16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GridValidatorPlotter</a:t>
            </a:r>
            <a:r>
              <a:rPr lang="zh-TW" sz="1600">
                <a:solidFill>
                  <a:schemeClr val="dk1"/>
                </a:solidFill>
              </a:rPr>
              <a:t>) – PhysicsNeMo plotter for showing results in tensorboard.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requires_grad</a:t>
            </a:r>
            <a:r>
              <a:rPr lang="zh-TW" sz="1600">
                <a:solidFill>
                  <a:schemeClr val="dk1"/>
                </a:solidFill>
              </a:rPr>
              <a:t> (bool = False) – If automatic differentiation is needed for computing results.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zh-TW" sz="1600">
                <a:solidFill>
                  <a:schemeClr val="dk1"/>
                </a:solidFill>
              </a:rPr>
              <a:t>num_workers</a:t>
            </a:r>
            <a:r>
              <a:rPr lang="zh-TW" sz="1600">
                <a:solidFill>
                  <a:schemeClr val="dk1"/>
                </a:solidFill>
              </a:rPr>
              <a:t> (int, optional) – Number of dataloader workers, by default 0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46" name="Google Shape;446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225" y="782500"/>
            <a:ext cx="8999399" cy="87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API</a:t>
            </a:r>
            <a:endParaRPr b="1" sz="2800"/>
          </a:p>
        </p:txBody>
      </p:sp>
      <p:sp>
        <p:nvSpPr>
          <p:cNvPr id="448" name="Google Shape;44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ctrTitle"/>
          </p:nvPr>
        </p:nvSpPr>
        <p:spPr>
          <a:xfrm>
            <a:off x="311700" y="2145300"/>
            <a:ext cx="8520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/>
              <a:t>Thank you</a:t>
            </a:r>
            <a:endParaRPr b="1" sz="5000"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AFNO paper</a:t>
            </a:r>
            <a:endParaRPr b="1" sz="2800"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15125" y="4595125"/>
            <a:ext cx="461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0" y="3233484"/>
            <a:ext cx="6186599" cy="163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710" y="1704500"/>
            <a:ext cx="2842516" cy="30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191525" y="894650"/>
            <a:ext cx="6252600" cy="40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Adapting FNO from PDEs to vision needs several design modifications.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(Left) AFNO has better complexity and requires fewer parameters than other methods.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zh-TW" sz="1600">
                <a:solidFill>
                  <a:schemeClr val="dk1"/>
                </a:solidFill>
              </a:rPr>
              <a:t>(Right) AFNO consistently achieves higher mIoU with equal or fewer parameters.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67775" y="4739325"/>
            <a:ext cx="461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[Guibas, John, et al., ICLR 2022]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Architecture - FNO and AFNO </a:t>
            </a:r>
            <a:endParaRPr b="1" sz="2800"/>
          </a:p>
        </p:txBody>
      </p:sp>
      <p:sp>
        <p:nvSpPr>
          <p:cNvPr id="100" name="Google Shape;100;p18"/>
          <p:cNvSpPr txBox="1"/>
          <p:nvPr>
            <p:ph idx="1" type="subTitle"/>
          </p:nvPr>
        </p:nvSpPr>
        <p:spPr>
          <a:xfrm>
            <a:off x="191525" y="95942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Patching : Divides the input image into smaller, non-overlapping sections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Lifting Layer </a:t>
            </a:r>
            <a:r>
              <a:rPr lang="zh-TW" sz="1800">
                <a:solidFill>
                  <a:schemeClr val="dk1"/>
                </a:solidFill>
              </a:rPr>
              <a:t>:  Transforms patched tokens into higher-dimension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25" y="2532958"/>
            <a:ext cx="8520601" cy="174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Architecture - FNO and AFNO layer</a:t>
            </a:r>
            <a:endParaRPr b="1" sz="2800"/>
          </a:p>
        </p:txBody>
      </p:sp>
      <p:sp>
        <p:nvSpPr>
          <p:cNvPr id="108" name="Google Shape;108;p19"/>
          <p:cNvSpPr txBox="1"/>
          <p:nvPr>
            <p:ph idx="1" type="subTitle"/>
          </p:nvPr>
        </p:nvSpPr>
        <p:spPr>
          <a:xfrm>
            <a:off x="191525" y="959425"/>
            <a:ext cx="8520600" cy="3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FFT : Fourier transform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iFFT : Inverse fourier transform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088" y="1733364"/>
            <a:ext cx="8559724" cy="2929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Problem Description</a:t>
            </a:r>
            <a:endParaRPr b="1" sz="2800"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275" y="1153800"/>
            <a:ext cx="6605899" cy="16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200" y="2083500"/>
            <a:ext cx="3663801" cy="29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191525" y="271900"/>
            <a:ext cx="6685200" cy="5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800"/>
              <a:t>Problem Description</a:t>
            </a:r>
            <a:endParaRPr b="1" sz="2800"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pSp>
        <p:nvGrpSpPr>
          <p:cNvPr id="125" name="Google Shape;125;p21"/>
          <p:cNvGrpSpPr/>
          <p:nvPr/>
        </p:nvGrpSpPr>
        <p:grpSpPr>
          <a:xfrm>
            <a:off x="1469576" y="1900104"/>
            <a:ext cx="6204830" cy="3104666"/>
            <a:chOff x="1935013" y="2133400"/>
            <a:chExt cx="5273974" cy="2638900"/>
          </a:xfrm>
        </p:grpSpPr>
        <p:pic>
          <p:nvPicPr>
            <p:cNvPr id="126" name="Google Shape;12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35013" y="2133400"/>
              <a:ext cx="5273974" cy="263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p21"/>
            <p:cNvSpPr/>
            <p:nvPr/>
          </p:nvSpPr>
          <p:spPr>
            <a:xfrm>
              <a:off x="2013600" y="2571750"/>
              <a:ext cx="1153800" cy="1223100"/>
            </a:xfrm>
            <a:prstGeom prst="rect">
              <a:avLst/>
            </a:prstGeom>
            <a:noFill/>
            <a:ln cap="flat" cmpd="sng" w="224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7550" lIns="107550" spcFirstLastPara="1" rIns="107550" wrap="square" tIns="10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47"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987575" y="2644050"/>
              <a:ext cx="1153800" cy="1223100"/>
            </a:xfrm>
            <a:prstGeom prst="rect">
              <a:avLst/>
            </a:prstGeom>
            <a:noFill/>
            <a:ln cap="flat" cmpd="sng" w="224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07550" lIns="107550" spcFirstLastPara="1" rIns="107550" wrap="square" tIns="107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47"/>
            </a:p>
          </p:txBody>
        </p:sp>
      </p:grpSp>
      <p:sp>
        <p:nvSpPr>
          <p:cNvPr id="129" name="Google Shape;129;p21"/>
          <p:cNvSpPr txBox="1"/>
          <p:nvPr/>
        </p:nvSpPr>
        <p:spPr>
          <a:xfrm>
            <a:off x="159475" y="1307425"/>
            <a:ext cx="29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</a:rPr>
              <a:t>Input: permeability field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6094050" y="1307425"/>
            <a:ext cx="292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9900"/>
                </a:solidFill>
              </a:rPr>
              <a:t>Output: flow pressure field</a:t>
            </a:r>
            <a:endParaRPr sz="18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ctrTitle"/>
          </p:nvPr>
        </p:nvSpPr>
        <p:spPr>
          <a:xfrm>
            <a:off x="311700" y="2145300"/>
            <a:ext cx="85206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5000"/>
              <a:t>Case Setup</a:t>
            </a:r>
            <a:endParaRPr b="1" sz="5000"/>
          </a:p>
        </p:txBody>
      </p: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